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3"/>
  </p:notesMasterIdLst>
  <p:handoutMasterIdLst>
    <p:handoutMasterId r:id="rId14"/>
  </p:handoutMasterIdLst>
  <p:sldIdLst>
    <p:sldId id="256" r:id="rId2"/>
    <p:sldId id="389" r:id="rId3"/>
    <p:sldId id="2065" r:id="rId4"/>
    <p:sldId id="392" r:id="rId5"/>
    <p:sldId id="2068" r:id="rId6"/>
    <p:sldId id="396" r:id="rId7"/>
    <p:sldId id="2072" r:id="rId8"/>
    <p:sldId id="2070" r:id="rId9"/>
    <p:sldId id="2071" r:id="rId10"/>
    <p:sldId id="2073" r:id="rId11"/>
    <p:sldId id="298" r:id="rId12"/>
  </p:sldIdLst>
  <p:sldSz cx="12192000" cy="6858000"/>
  <p:notesSz cx="6858000" cy="9144000"/>
  <p:embeddedFontLst>
    <p:embeddedFont>
      <p:font typeface="Work Sans" pitchFamily="2" charset="0"/>
      <p:regular r:id="rId15"/>
      <p:bold r:id="rId16"/>
      <p:italic r:id="rId17"/>
      <p:boldItalic r:id="rId18"/>
    </p:embeddedFont>
    <p:embeddedFont>
      <p:font typeface="Work Sans ExtraBold" pitchFamily="2" charset="0"/>
      <p:bold r:id="rId19"/>
      <p:boldItalic r:id="rId20"/>
    </p:embeddedFont>
    <p:embeddedFont>
      <p:font typeface="Work Sans SemiBold" pitchFamily="2" charset="0"/>
      <p:bold r:id="rId21"/>
      <p:boldItalic r:id="rId2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AD6"/>
    <a:srgbClr val="923468"/>
    <a:srgbClr val="FF3E60"/>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BFB1B-6902-42BA-B3C8-EA6F0486A441}" v="1" dt="2022-10-03T10:31:17.723"/>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517" autoAdjust="0"/>
  </p:normalViewPr>
  <p:slideViewPr>
    <p:cSldViewPr showGuides="1">
      <p:cViewPr varScale="1">
        <p:scale>
          <a:sx n="97" d="100"/>
          <a:sy n="97" d="100"/>
        </p:scale>
        <p:origin x="144" y="72"/>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5.10.2022</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5.10.2022</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23CFE97-E977-4A8B-BB69-50F617FD6581}" type="slidenum">
              <a:rPr lang="fi-FI" smtClean="0"/>
              <a:pPr/>
              <a:t>1</a:t>
            </a:fld>
            <a:endParaRPr lang="fi-FI"/>
          </a:p>
        </p:txBody>
      </p:sp>
    </p:spTree>
    <p:extLst>
      <p:ext uri="{BB962C8B-B14F-4D97-AF65-F5344CB8AC3E}">
        <p14:creationId xmlns:p14="http://schemas.microsoft.com/office/powerpoint/2010/main" val="112371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5.10.2022</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5.10.2022</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10285795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5737652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5.10.2022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1415148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5.10.2022</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5.10.2022</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5.10.2022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5.10.2022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5.10.2022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5.10.2022</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5.10.2022</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5.10.2022</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23" r:id="rId29"/>
    <p:sldLayoutId id="2147483724" r:id="rId30"/>
    <p:sldLayoutId id="2147483725"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2" r:id="rId52"/>
    <p:sldLayoutId id="2147483733"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tilannetoimisto@nesa.fi"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kuntaliitto.fi/kayttoehdot" TargetMode="Externa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oph.fi/fi/varautuminen-sahkopulaan-varhaiskasvatuksessa-opetuksessa-ja-koulutuksessa"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772816"/>
            <a:ext cx="10658475" cy="2231972"/>
          </a:xfrm>
        </p:spPr>
        <p:txBody>
          <a:bodyPr/>
          <a:lstStyle/>
          <a:p>
            <a:r>
              <a:rPr lang="fi-FI" sz="4800" noProof="0" dirty="0"/>
              <a:t>TKK-verkoston tietoisku</a:t>
            </a:r>
            <a:br>
              <a:rPr lang="fi-FI" sz="4800" noProof="0" dirty="0"/>
            </a:br>
            <a:r>
              <a:rPr lang="fi-FI" sz="4800" noProof="0" dirty="0"/>
              <a:t>- Energiapula ja kuntien varautuminen</a:t>
            </a:r>
          </a:p>
        </p:txBody>
      </p:sp>
      <p:sp>
        <p:nvSpPr>
          <p:cNvPr id="3" name="Subtitle 2"/>
          <p:cNvSpPr>
            <a:spLocks noGrp="1"/>
          </p:cNvSpPr>
          <p:nvPr>
            <p:ph type="subTitle" idx="1"/>
          </p:nvPr>
        </p:nvSpPr>
        <p:spPr>
          <a:xfrm>
            <a:off x="766763" y="4869160"/>
            <a:ext cx="10658475" cy="936130"/>
          </a:xfrm>
        </p:spPr>
        <p:txBody>
          <a:bodyPr/>
          <a:lstStyle/>
          <a:p>
            <a:r>
              <a:rPr lang="fi-FI" noProof="0" dirty="0"/>
              <a:t>Varautumisen ja turvallisuuden erityisasiantuntija</a:t>
            </a:r>
            <a:br>
              <a:rPr lang="fi-FI" noProof="0" dirty="0"/>
            </a:br>
            <a:r>
              <a:rPr lang="fi-FI" noProof="0" dirty="0"/>
              <a:t>Ari Korhonen, Kuntaliitto</a:t>
            </a:r>
          </a:p>
        </p:txBody>
      </p:sp>
      <p:sp>
        <p:nvSpPr>
          <p:cNvPr id="4" name="Text Placeholder 3"/>
          <p:cNvSpPr>
            <a:spLocks noGrp="1"/>
          </p:cNvSpPr>
          <p:nvPr>
            <p:ph type="body" sz="quarter" idx="13"/>
          </p:nvPr>
        </p:nvSpPr>
        <p:spPr>
          <a:xfrm>
            <a:off x="766763" y="5949440"/>
            <a:ext cx="10658475" cy="360208"/>
          </a:xfrm>
        </p:spPr>
        <p:txBody>
          <a:bodyPr/>
          <a:lstStyle/>
          <a:p>
            <a:r>
              <a:rPr lang="fi-FI" dirty="0"/>
              <a:t>3.10.2022</a:t>
            </a:r>
          </a:p>
        </p:txBody>
      </p:sp>
    </p:spTree>
    <p:extLst>
      <p:ext uri="{BB962C8B-B14F-4D97-AF65-F5344CB8AC3E}">
        <p14:creationId xmlns:p14="http://schemas.microsoft.com/office/powerpoint/2010/main" val="1449689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117" y="1341040"/>
            <a:ext cx="10658475" cy="4464448"/>
          </a:xfrm>
        </p:spPr>
        <p:txBody>
          <a:bodyPr/>
          <a:lstStyle/>
          <a:p>
            <a:pPr marL="0" indent="0">
              <a:buNone/>
            </a:pPr>
            <a:r>
              <a:rPr lang="fi-FI" sz="2400" b="1" dirty="0">
                <a:effectLst/>
                <a:ea typeface="Calibri" panose="020F0502020204030204" pitchFamily="34" charset="0"/>
              </a:rPr>
              <a:t>Huomiota kriittisen infrastruktuurin turvaamiseen</a:t>
            </a:r>
            <a:endParaRPr lang="fi-FI" sz="2400" dirty="0">
              <a:effectLst/>
              <a:ea typeface="Calibri" panose="020F0502020204030204" pitchFamily="34" charset="0"/>
            </a:endParaRPr>
          </a:p>
          <a:p>
            <a:pPr marL="0" indent="0">
              <a:buNone/>
            </a:pPr>
            <a:endParaRPr lang="fi-FI" sz="2400" dirty="0">
              <a:effectLst/>
              <a:ea typeface="Calibri" panose="020F0502020204030204" pitchFamily="34" charset="0"/>
            </a:endParaRPr>
          </a:p>
          <a:p>
            <a:r>
              <a:rPr lang="fi-FI" sz="2400" dirty="0">
                <a:effectLst/>
                <a:ea typeface="Calibri" panose="020F0502020204030204" pitchFamily="34" charset="0"/>
              </a:rPr>
              <a:t>Huoltovarmuuskeskus on arvionsa pohjalta todennut, että Itämerellä havaittujen tapahtumien johdosta kriittisen infrastruktuurin suojaamiseen on syytä kiinnittää erityistä huomiota. HVK kehottaa olemaan valppaana ja raportoimaan mahdollisesta epäilyttävästä toiminnasta tai liikehdinnästä kriittisten kohteiden lähistöllä. Tiedot tällaisista erityisistä poikkeamista kannattaa toimittaa matalalla kynnyksellä vastuuviranomaisille ja </a:t>
            </a:r>
            <a:r>
              <a:rPr lang="fi-FI" sz="2400" dirty="0" err="1">
                <a:effectLst/>
                <a:ea typeface="Calibri" panose="020F0502020204030204" pitchFamily="34" charset="0"/>
              </a:rPr>
              <a:t>HVK:n</a:t>
            </a:r>
            <a:r>
              <a:rPr lang="fi-FI" sz="2400" dirty="0">
                <a:effectLst/>
                <a:ea typeface="Calibri" panose="020F0502020204030204" pitchFamily="34" charset="0"/>
              </a:rPr>
              <a:t> tilannetoimistoon (</a:t>
            </a:r>
            <a:r>
              <a:rPr lang="fi-FI" sz="2400" u="none" strike="noStrike" dirty="0">
                <a:solidFill>
                  <a:srgbClr val="0563C1"/>
                </a:solidFill>
                <a:effectLst/>
                <a:ea typeface="Calibri" panose="020F0502020204030204" pitchFamily="34" charset="0"/>
                <a:hlinkClick r:id="rId2"/>
              </a:rPr>
              <a:t>tilannetoimisto@nesa.fi</a:t>
            </a:r>
            <a:r>
              <a:rPr lang="fi-FI" sz="2400" dirty="0">
                <a:effectLst/>
                <a:ea typeface="Calibri" panose="020F0502020204030204" pitchFamily="34" charset="0"/>
              </a:rPr>
              <a:t>). </a:t>
            </a:r>
            <a:endParaRPr lang="fi-FI" sz="2400" dirty="0">
              <a:effectLst/>
              <a:ea typeface="Work Sans" panose="00000500000000000000" pitchFamily="2" charset="0"/>
              <a:cs typeface="Work Sans" panose="00000500000000000000" pitchFamily="2" charset="0"/>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8215730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a:t>Kiitos.</a:t>
            </a:r>
          </a:p>
        </p:txBody>
      </p:sp>
      <p:sp>
        <p:nvSpPr>
          <p:cNvPr id="3" name="Subtitle 2"/>
          <p:cNvSpPr>
            <a:spLocks noGrp="1"/>
          </p:cNvSpPr>
          <p:nvPr>
            <p:ph type="subTitle" idx="1"/>
          </p:nvPr>
        </p:nvSpPr>
        <p:spPr/>
        <p:txBody>
          <a:bodyPr/>
          <a:lstStyle/>
          <a:p>
            <a:r>
              <a:rPr lang="fi-FI" noProof="0" dirty="0"/>
              <a:t>Etunimi Sukunimi</a:t>
            </a:r>
            <a:br>
              <a:rPr lang="fi-FI" noProof="0" dirty="0"/>
            </a:br>
            <a:r>
              <a:rPr lang="fi-FI" noProof="0" dirty="0"/>
              <a:t>Puhelinnumero</a:t>
            </a:r>
            <a:br>
              <a:rPr lang="fi-FI" noProof="0" dirty="0"/>
            </a:br>
            <a:r>
              <a:rPr lang="fi-FI" noProof="0" dirty="0"/>
              <a:t>etunimi.sukunimi@organisaationnimi.fi</a:t>
            </a:r>
            <a:br>
              <a:rPr lang="fi-FI" noProof="0" dirty="0"/>
            </a:br>
            <a:r>
              <a:rPr lang="fi-FI" noProof="0" dirty="0"/>
              <a:t>@</a:t>
            </a:r>
            <a:r>
              <a:rPr lang="fi-FI" noProof="0" dirty="0" err="1"/>
              <a:t>twitter</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smtClean="0"/>
              <a:pPr/>
              <a:t>11</a:t>
            </a:fld>
            <a:endParaRPr lang="fi-FI"/>
          </a:p>
        </p:txBody>
      </p:sp>
      <p:pic>
        <p:nvPicPr>
          <p:cNvPr id="5" name="Picture 4" descr="Icon&#10;&#10;Description automatically generated">
            <a:hlinkClick r:id="rId2"/>
            <a:extLst>
              <a:ext uri="{FF2B5EF4-FFF2-40B4-BE49-F238E27FC236}">
                <a16:creationId xmlns:a16="http://schemas.microsoft.com/office/drawing/2014/main" id="{BFB52416-99F0-43DA-B557-AD975F808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Tree>
    <p:extLst>
      <p:ext uri="{BB962C8B-B14F-4D97-AF65-F5344CB8AC3E}">
        <p14:creationId xmlns:p14="http://schemas.microsoft.com/office/powerpoint/2010/main" val="27970628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451" y="188640"/>
            <a:ext cx="10658475" cy="1584149"/>
          </a:xfrm>
        </p:spPr>
        <p:txBody>
          <a:bodyPr/>
          <a:lstStyle/>
          <a:p>
            <a:r>
              <a:rPr lang="fi-FI" dirty="0"/>
              <a:t>Euroopan energiakriisi</a:t>
            </a:r>
            <a:endParaRPr lang="fi-FI" noProof="0" dirty="0"/>
          </a:p>
        </p:txBody>
      </p:sp>
      <p:sp>
        <p:nvSpPr>
          <p:cNvPr id="3" name="Content Placeholder 2"/>
          <p:cNvSpPr>
            <a:spLocks noGrp="1"/>
          </p:cNvSpPr>
          <p:nvPr>
            <p:ph idx="1"/>
          </p:nvPr>
        </p:nvSpPr>
        <p:spPr>
          <a:xfrm>
            <a:off x="744954" y="1484784"/>
            <a:ext cx="10658475" cy="3240088"/>
          </a:xfrm>
        </p:spPr>
        <p:txBody>
          <a:bodyPr/>
          <a:lstStyle/>
          <a:p>
            <a:pPr marL="0" lvl="0" indent="0">
              <a:buNone/>
            </a:pPr>
            <a:endParaRPr lang="fi-FI" dirty="0">
              <a:effectLst/>
              <a:ea typeface="Work Sans" panose="00000500000000000000" pitchFamily="2" charset="0"/>
              <a:cs typeface="Work Sans" panose="00000500000000000000" pitchFamily="2" charset="0"/>
            </a:endParaRPr>
          </a:p>
          <a:p>
            <a:endParaRPr lang="fi-FI" dirty="0">
              <a:ea typeface="Work Sans" panose="00000500000000000000" pitchFamily="2" charset="0"/>
              <a:cs typeface="Work Sans" panose="00000500000000000000" pitchFamily="2" charset="0"/>
            </a:endParaRPr>
          </a:p>
          <a:p>
            <a:endParaRPr lang="fi-FI" dirty="0">
              <a:effectLst/>
              <a:ea typeface="Work Sans" panose="00000500000000000000" pitchFamily="2" charset="0"/>
              <a:cs typeface="Work Sans" panose="00000500000000000000" pitchFamily="2" charset="0"/>
            </a:endParaRPr>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2</a:t>
            </a:fld>
            <a:endParaRPr lang="fi-FI" noProof="0" dirty="0"/>
          </a:p>
        </p:txBody>
      </p:sp>
      <p:pic>
        <p:nvPicPr>
          <p:cNvPr id="6" name="Kuva 5">
            <a:extLst>
              <a:ext uri="{FF2B5EF4-FFF2-40B4-BE49-F238E27FC236}">
                <a16:creationId xmlns:a16="http://schemas.microsoft.com/office/drawing/2014/main" id="{D0E4F858-6741-4011-AB9F-985E435105A1}"/>
              </a:ext>
            </a:extLst>
          </p:cNvPr>
          <p:cNvPicPr>
            <a:picLocks noChangeAspect="1"/>
          </p:cNvPicPr>
          <p:nvPr/>
        </p:nvPicPr>
        <p:blipFill>
          <a:blip r:embed="rId2"/>
          <a:stretch>
            <a:fillRect/>
          </a:stretch>
        </p:blipFill>
        <p:spPr>
          <a:xfrm>
            <a:off x="1487488" y="836712"/>
            <a:ext cx="9813924" cy="5566910"/>
          </a:xfrm>
          <a:prstGeom prst="rect">
            <a:avLst/>
          </a:prstGeom>
        </p:spPr>
      </p:pic>
      <p:sp>
        <p:nvSpPr>
          <p:cNvPr id="7" name="Tekstiruutu 6">
            <a:extLst>
              <a:ext uri="{FF2B5EF4-FFF2-40B4-BE49-F238E27FC236}">
                <a16:creationId xmlns:a16="http://schemas.microsoft.com/office/drawing/2014/main" id="{48241305-8AA8-D53B-9461-CD0E43748EC5}"/>
              </a:ext>
            </a:extLst>
          </p:cNvPr>
          <p:cNvSpPr txBox="1"/>
          <p:nvPr/>
        </p:nvSpPr>
        <p:spPr>
          <a:xfrm>
            <a:off x="140499" y="2582763"/>
            <a:ext cx="4155301" cy="2523768"/>
          </a:xfrm>
          <a:prstGeom prst="rect">
            <a:avLst/>
          </a:prstGeom>
          <a:noFill/>
        </p:spPr>
        <p:txBody>
          <a:bodyPr wrap="square" rtlCol="0">
            <a:spAutoFit/>
          </a:bodyPr>
          <a:lstStyle/>
          <a:p>
            <a:r>
              <a:rPr lang="fi-FI" sz="2400" b="1" dirty="0">
                <a:solidFill>
                  <a:schemeClr val="accent1"/>
                </a:solidFill>
              </a:rPr>
              <a:t>Nord </a:t>
            </a:r>
            <a:r>
              <a:rPr lang="fi-FI" sz="2400" b="1" dirty="0" err="1">
                <a:solidFill>
                  <a:schemeClr val="accent1"/>
                </a:solidFill>
              </a:rPr>
              <a:t>Stream</a:t>
            </a:r>
            <a:r>
              <a:rPr lang="fi-FI" sz="2400" b="1" dirty="0">
                <a:solidFill>
                  <a:schemeClr val="accent1"/>
                </a:solidFill>
              </a:rPr>
              <a:t> 1</a:t>
            </a:r>
          </a:p>
          <a:p>
            <a:pPr marL="342900" indent="-342900">
              <a:buFont typeface="Arial" panose="020B0604020202020204" pitchFamily="34" charset="0"/>
              <a:buChar char="•"/>
            </a:pPr>
            <a:r>
              <a:rPr lang="fi-FI" sz="2400" b="1" dirty="0">
                <a:solidFill>
                  <a:schemeClr val="accent1"/>
                </a:solidFill>
              </a:rPr>
              <a:t>kaasutoimitukset keskeytyneet</a:t>
            </a:r>
          </a:p>
          <a:p>
            <a:pPr marL="342900" indent="-342900">
              <a:buFont typeface="Arial" panose="020B0604020202020204" pitchFamily="34" charset="0"/>
              <a:buChar char="•"/>
            </a:pPr>
            <a:r>
              <a:rPr lang="fi-FI" sz="2400" b="1" dirty="0">
                <a:solidFill>
                  <a:schemeClr val="accent1"/>
                </a:solidFill>
              </a:rPr>
              <a:t>putki vaurioitunut</a:t>
            </a:r>
            <a:br>
              <a:rPr lang="fi-FI" sz="2400" b="1" dirty="0">
                <a:solidFill>
                  <a:schemeClr val="accent1"/>
                </a:solidFill>
              </a:rPr>
            </a:br>
            <a:r>
              <a:rPr lang="fi-FI" sz="2400" b="1" dirty="0">
                <a:solidFill>
                  <a:schemeClr val="accent1"/>
                </a:solidFill>
              </a:rPr>
              <a:t>räjäytyksissä</a:t>
            </a:r>
          </a:p>
          <a:p>
            <a:endParaRPr lang="fi-FI" sz="1800" dirty="0">
              <a:effectLst/>
              <a:latin typeface="Work Sans" panose="00000500000000000000" pitchFamily="2" charset="0"/>
              <a:ea typeface="Work Sans" panose="00000500000000000000" pitchFamily="2" charset="0"/>
              <a:cs typeface="Arial" panose="020B0604020202020204" pitchFamily="34" charset="0"/>
            </a:endParaRPr>
          </a:p>
          <a:p>
            <a:r>
              <a:rPr lang="fi-FI" sz="2000" dirty="0">
                <a:solidFill>
                  <a:schemeClr val="accent1"/>
                </a:solidFill>
                <a:effectLst/>
                <a:latin typeface="Work Sans" panose="00000500000000000000" pitchFamily="2" charset="0"/>
                <a:ea typeface="Work Sans" panose="00000500000000000000" pitchFamily="2" charset="0"/>
                <a:cs typeface="Arial" panose="020B0604020202020204" pitchFamily="34" charset="0"/>
              </a:rPr>
              <a:t>.</a:t>
            </a:r>
            <a:endParaRPr lang="fi-FI" sz="2000" b="1" dirty="0">
              <a:solidFill>
                <a:schemeClr val="accent1"/>
              </a:solidFill>
            </a:endParaRPr>
          </a:p>
        </p:txBody>
      </p:sp>
      <p:sp>
        <p:nvSpPr>
          <p:cNvPr id="8" name="Tekstiruutu 7">
            <a:extLst>
              <a:ext uri="{FF2B5EF4-FFF2-40B4-BE49-F238E27FC236}">
                <a16:creationId xmlns:a16="http://schemas.microsoft.com/office/drawing/2014/main" id="{5F0054AA-57EC-FAAC-A018-3B3247E1F2D4}"/>
              </a:ext>
            </a:extLst>
          </p:cNvPr>
          <p:cNvSpPr txBox="1"/>
          <p:nvPr/>
        </p:nvSpPr>
        <p:spPr>
          <a:xfrm>
            <a:off x="7176120" y="4149080"/>
            <a:ext cx="4125292" cy="2246769"/>
          </a:xfrm>
          <a:prstGeom prst="rect">
            <a:avLst/>
          </a:prstGeom>
          <a:noFill/>
        </p:spPr>
        <p:txBody>
          <a:bodyPr wrap="square" rtlCol="0">
            <a:spAutoFit/>
          </a:bodyPr>
          <a:lstStyle/>
          <a:p>
            <a:pPr marL="285750" indent="-285750">
              <a:buFont typeface="Arial" panose="020B0604020202020204" pitchFamily="34" charset="0"/>
              <a:buChar char="•"/>
            </a:pPr>
            <a:r>
              <a:rPr lang="fi-FI" sz="2000" b="1" dirty="0">
                <a:solidFill>
                  <a:schemeClr val="accent1"/>
                </a:solidFill>
                <a:effectLst/>
                <a:latin typeface="Work Sans" panose="00000500000000000000" pitchFamily="2" charset="0"/>
                <a:ea typeface="Work Sans" panose="00000500000000000000" pitchFamily="2" charset="0"/>
                <a:cs typeface="Arial" panose="020B0604020202020204" pitchFamily="34" charset="0"/>
              </a:rPr>
              <a:t>pakotteet ovat heijastuneet energiamarkkinoihin jo keväästä alkaen monilla tavoin.</a:t>
            </a:r>
          </a:p>
          <a:p>
            <a:pPr marL="285750" indent="-285750">
              <a:buFont typeface="Arial" panose="020B0604020202020204" pitchFamily="34" charset="0"/>
              <a:buChar char="•"/>
            </a:pPr>
            <a:r>
              <a:rPr lang="fi-FI" sz="2000" b="1" dirty="0">
                <a:solidFill>
                  <a:schemeClr val="accent1"/>
                </a:solidFill>
                <a:effectLst/>
                <a:latin typeface="Work Sans" panose="00000500000000000000" pitchFamily="2" charset="0"/>
                <a:ea typeface="Work Sans" panose="00000500000000000000" pitchFamily="2" charset="0"/>
                <a:cs typeface="Arial" panose="020B0604020202020204" pitchFamily="34" charset="0"/>
              </a:rPr>
              <a:t>venäläisen maakaasun toimittaminen Suomeen loppui toukokuussa</a:t>
            </a:r>
            <a:endParaRPr lang="fi-FI" sz="2000" b="1" dirty="0">
              <a:solidFill>
                <a:schemeClr val="accent1"/>
              </a:solidFill>
            </a:endParaRPr>
          </a:p>
        </p:txBody>
      </p:sp>
    </p:spTree>
    <p:extLst>
      <p:ext uri="{BB962C8B-B14F-4D97-AF65-F5344CB8AC3E}">
        <p14:creationId xmlns:p14="http://schemas.microsoft.com/office/powerpoint/2010/main" val="19403459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763" y="1557064"/>
            <a:ext cx="10658475" cy="3240088"/>
          </a:xfrm>
        </p:spPr>
        <p:txBody>
          <a:bodyPr/>
          <a:lstStyle/>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Energian hinta</a:t>
            </a:r>
          </a:p>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Sähköntuottajien pääomatarve vakuuksille</a:t>
            </a:r>
          </a:p>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Energian saatavuus (sähköpula, lämpö)</a:t>
            </a:r>
          </a:p>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Sähkökatkoihin ja sähköpulaan varautuminen</a:t>
            </a:r>
          </a:p>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Kriittisen infrastruktuurin suojaaminen kyberhyökkäyksiltä</a:t>
            </a:r>
          </a:p>
          <a:p>
            <a:pPr>
              <a:spcAft>
                <a:spcPts val="1500"/>
              </a:spcAft>
            </a:pPr>
            <a:r>
              <a:rPr lang="fi-FI" sz="2400" dirty="0">
                <a:latin typeface="Work Sans" panose="00000500000000000000" pitchFamily="2" charset="0"/>
                <a:ea typeface="Work Sans" panose="00000500000000000000" pitchFamily="2" charset="0"/>
                <a:cs typeface="Angsana New" panose="02020603050405020304" pitchFamily="18" charset="-34"/>
              </a:rPr>
              <a:t>Kriittisen infrastruktuurin suojaaminen fyysisesti </a:t>
            </a:r>
          </a:p>
          <a:p>
            <a:pPr>
              <a:spcAft>
                <a:spcPts val="1500"/>
              </a:spcAft>
            </a:pPr>
            <a:endParaRPr lang="fi-FI" dirty="0">
              <a:latin typeface="Work Sans" panose="00000500000000000000" pitchFamily="2" charset="0"/>
              <a:ea typeface="Work Sans" panose="00000500000000000000" pitchFamily="2" charset="0"/>
              <a:cs typeface="Angsana New" panose="02020603050405020304" pitchFamily="18" charset="-34"/>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fld id="{0861148C-697E-4B67-BDAA-872F34DF1106}" type="slidenum">
              <a:rPr lang="fi-FI" noProof="0" smtClean="0"/>
              <a:t>3</a:t>
            </a:fld>
            <a:endParaRPr lang="fi-FI" noProof="0" dirty="0"/>
          </a:p>
        </p:txBody>
      </p:sp>
    </p:spTree>
    <p:extLst>
      <p:ext uri="{BB962C8B-B14F-4D97-AF65-F5344CB8AC3E}">
        <p14:creationId xmlns:p14="http://schemas.microsoft.com/office/powerpoint/2010/main" val="9241111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p:txBody>
          <a:bodyPr/>
          <a:lstStyle/>
          <a:p>
            <a:r>
              <a:rPr lang="fi-FI" dirty="0"/>
              <a:t>Sähkön hinta</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763" y="2014538"/>
            <a:ext cx="10658475" cy="3240088"/>
          </a:xfrm>
        </p:spPr>
        <p:txBody>
          <a:bodyPr/>
          <a:lstStyle/>
          <a:p>
            <a:r>
              <a:rPr lang="fi-FI" sz="2200" dirty="0"/>
              <a:t>Sähkön hinta käynyt useamman kerran ennätyslukemissa (yli 100 senttiä kWh)</a:t>
            </a:r>
          </a:p>
          <a:p>
            <a:r>
              <a:rPr lang="fi-FI" sz="2200" dirty="0"/>
              <a:t>Useimmissa voimassa olevissa sähkösopimuksissa sähkön hinta on alle n. 10 senttiä / kWh</a:t>
            </a:r>
          </a:p>
          <a:p>
            <a:r>
              <a:rPr lang="fi-FI" sz="2200" dirty="0"/>
              <a:t>Tämän päivän hinta sähkösopimuksissa on 32-50 senttiä / kWh</a:t>
            </a:r>
          </a:p>
          <a:p>
            <a:r>
              <a:rPr lang="fi-FI" sz="2200" dirty="0"/>
              <a:t>Keskikokoinen kunta (50.000) henkilöä käyttää 25 miljoonaa kWh /vuosi, 10 sentin nousu sähkön hinnassa tuo 2,5 miljoonan euron kustannuksen.</a:t>
            </a:r>
          </a:p>
          <a:p>
            <a:r>
              <a:rPr lang="fi-FI" sz="2200" dirty="0"/>
              <a:t>Mitä laitteita on pidetään pidetään päällä ja milloin?</a:t>
            </a: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fld id="{0861148C-697E-4B67-BDAA-872F34DF1106}" type="slidenum">
              <a:rPr lang="fi-FI" noProof="0" smtClean="0"/>
              <a:t>4</a:t>
            </a:fld>
            <a:endParaRPr lang="fi-FI" noProof="0" dirty="0"/>
          </a:p>
        </p:txBody>
      </p:sp>
      <p:sp>
        <p:nvSpPr>
          <p:cNvPr id="5" name="Ellipsi 4">
            <a:extLst>
              <a:ext uri="{FF2B5EF4-FFF2-40B4-BE49-F238E27FC236}">
                <a16:creationId xmlns:a16="http://schemas.microsoft.com/office/drawing/2014/main" id="{DA84E396-3119-CA11-6C92-D3BE432DD7A1}"/>
              </a:ext>
            </a:extLst>
          </p:cNvPr>
          <p:cNvSpPr/>
          <p:nvPr/>
        </p:nvSpPr>
        <p:spPr>
          <a:xfrm>
            <a:off x="174517" y="3284984"/>
            <a:ext cx="11233248" cy="1584149"/>
          </a:xfrm>
          <a:prstGeom prst="ellipse">
            <a:avLst/>
          </a:prstGeom>
          <a:noFill/>
          <a:ln w="34925" cmpd="sng">
            <a:solidFill>
              <a:srgbClr val="FF000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21558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a:t>
            </a: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fld id="{0861148C-697E-4B67-BDAA-872F34DF1106}" type="slidenum">
              <a:rPr lang="fi-FI" noProof="0" smtClean="0"/>
              <a:t>5</a:t>
            </a:fld>
            <a:endParaRPr lang="fi-FI" noProof="0" dirty="0"/>
          </a:p>
        </p:txBody>
      </p:sp>
      <p:pic>
        <p:nvPicPr>
          <p:cNvPr id="9" name="Kuva 8">
            <a:extLst>
              <a:ext uri="{FF2B5EF4-FFF2-40B4-BE49-F238E27FC236}">
                <a16:creationId xmlns:a16="http://schemas.microsoft.com/office/drawing/2014/main" id="{F0A43216-733B-05B9-2644-FF9EB78FA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0554" y="1023410"/>
            <a:ext cx="7081790" cy="5501935"/>
          </a:xfrm>
          <a:prstGeom prst="rect">
            <a:avLst/>
          </a:prstGeom>
          <a:noFill/>
          <a:ln>
            <a:noFill/>
          </a:ln>
        </p:spPr>
      </p:pic>
    </p:spTree>
    <p:extLst>
      <p:ext uri="{BB962C8B-B14F-4D97-AF65-F5344CB8AC3E}">
        <p14:creationId xmlns:p14="http://schemas.microsoft.com/office/powerpoint/2010/main" val="7886088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 – sähkönsäästö</a:t>
            </a:r>
            <a:br>
              <a:rPr lang="fi-FI" dirty="0"/>
            </a:br>
            <a:endParaRPr lang="fi-FI" dirty="0"/>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762" y="1412776"/>
            <a:ext cx="10658475" cy="4464448"/>
          </a:xfrm>
        </p:spPr>
        <p:txBody>
          <a:bodyPr/>
          <a:lstStyle/>
          <a:p>
            <a:r>
              <a:rPr lang="fi-FI" sz="2400" u="sng" dirty="0">
                <a:effectLst/>
                <a:ea typeface="Work Sans" panose="00000500000000000000" pitchFamily="2" charset="0"/>
                <a:cs typeface="Work Sans" panose="00000500000000000000" pitchFamily="2" charset="0"/>
              </a:rPr>
              <a:t>Kuivat pakkasjaksot (tammi-helmikuu)</a:t>
            </a:r>
          </a:p>
          <a:p>
            <a:pPr marL="0" indent="0">
              <a:buNone/>
            </a:pPr>
            <a:endParaRPr lang="fi-FI" sz="2400" dirty="0">
              <a:effectLst/>
              <a:ea typeface="Work Sans" panose="00000500000000000000" pitchFamily="2" charset="0"/>
              <a:cs typeface="Work Sans" panose="00000500000000000000" pitchFamily="2" charset="0"/>
            </a:endParaRPr>
          </a:p>
          <a:p>
            <a:r>
              <a:rPr lang="fi-FI" sz="2400" dirty="0">
                <a:effectLst/>
                <a:ea typeface="Work Sans" panose="00000500000000000000" pitchFamily="2" charset="0"/>
                <a:cs typeface="Work Sans" panose="00000500000000000000" pitchFamily="2" charset="0"/>
              </a:rPr>
              <a:t>Sähkön säästö huippukulutusaikoihin aamulla 8-10 ja illalla 17-19 (myös todennäköisimmät katkosajat)</a:t>
            </a:r>
          </a:p>
          <a:p>
            <a:r>
              <a:rPr lang="fi-FI" sz="2400" dirty="0">
                <a:effectLst/>
                <a:ea typeface="Work Sans" panose="00000500000000000000" pitchFamily="2" charset="0"/>
                <a:cs typeface="Work Sans" panose="00000500000000000000" pitchFamily="2" charset="0"/>
              </a:rPr>
              <a:t>Palvelupisteiden palveluajat</a:t>
            </a:r>
          </a:p>
          <a:p>
            <a:r>
              <a:rPr lang="fi-FI" sz="2400" dirty="0">
                <a:effectLst/>
                <a:ea typeface="Work Sans" panose="00000500000000000000" pitchFamily="2" charset="0"/>
                <a:cs typeface="Work Sans" panose="00000500000000000000" pitchFamily="2" charset="0"/>
              </a:rPr>
              <a:t>Koulujen alkamisajat</a:t>
            </a:r>
          </a:p>
          <a:p>
            <a:r>
              <a:rPr lang="fi-FI" sz="2400" dirty="0">
                <a:effectLst/>
                <a:ea typeface="Work Sans" panose="00000500000000000000" pitchFamily="2" charset="0"/>
                <a:cs typeface="Work Sans" panose="00000500000000000000" pitchFamily="2" charset="0"/>
              </a:rPr>
              <a:t>Uimahallit / saunat</a:t>
            </a:r>
          </a:p>
          <a:p>
            <a:r>
              <a:rPr lang="fi-FI" sz="2400" dirty="0">
                <a:effectLst/>
                <a:ea typeface="Work Sans" panose="00000500000000000000" pitchFamily="2" charset="0"/>
                <a:cs typeface="Work Sans" panose="00000500000000000000" pitchFamily="2" charset="0"/>
              </a:rPr>
              <a:t>Valaistus</a:t>
            </a:r>
          </a:p>
          <a:p>
            <a:endParaRPr lang="fi-FI" sz="2400" dirty="0">
              <a:ea typeface="Work Sans" panose="00000500000000000000" pitchFamily="2" charset="0"/>
              <a:cs typeface="Work Sans" panose="00000500000000000000" pitchFamily="2" charset="0"/>
            </a:endParaRPr>
          </a:p>
          <a:p>
            <a:r>
              <a:rPr lang="fi-FI" sz="2400" dirty="0">
                <a:ea typeface="Work Sans" panose="00000500000000000000" pitchFamily="2" charset="0"/>
                <a:cs typeface="Work Sans" panose="00000500000000000000" pitchFamily="2" charset="0"/>
              </a:rPr>
              <a:t>Varautuminen sähköpulaan, varhaiskasvatuksessa, opetuksessa ja koulutuksessa: </a:t>
            </a:r>
            <a:r>
              <a:rPr lang="fi-FI" sz="2400" dirty="0">
                <a:ea typeface="Work Sans" panose="00000500000000000000" pitchFamily="2" charset="0"/>
                <a:cs typeface="Work Sans" panose="00000500000000000000" pitchFamily="2" charset="0"/>
                <a:hlinkClick r:id="rId2"/>
              </a:rPr>
              <a:t>https://www.oph.fi/fi/varautuminen-sahkopulaan-varhaiskasvatuksessa-opetuksessa-ja-koulutuksessa</a:t>
            </a:r>
            <a:r>
              <a:rPr lang="fi-FI" sz="2400" dirty="0">
                <a:ea typeface="Work Sans" panose="00000500000000000000" pitchFamily="2" charset="0"/>
                <a:cs typeface="Work Sans" panose="00000500000000000000" pitchFamily="2" charset="0"/>
              </a:rPr>
              <a:t>  </a:t>
            </a:r>
            <a:endParaRPr lang="fi-FI" sz="2400" dirty="0">
              <a:effectLst/>
              <a:ea typeface="Work Sans" panose="00000500000000000000" pitchFamily="2" charset="0"/>
              <a:cs typeface="Work Sans" panose="00000500000000000000" pitchFamily="2" charset="0"/>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fld id="{0861148C-697E-4B67-BDAA-872F34DF1106}" type="slidenum">
              <a:rPr lang="fi-FI" noProof="0" smtClean="0"/>
              <a:t>6</a:t>
            </a:fld>
            <a:endParaRPr lang="fi-FI" noProof="0" dirty="0"/>
          </a:p>
        </p:txBody>
      </p:sp>
    </p:spTree>
    <p:extLst>
      <p:ext uri="{BB962C8B-B14F-4D97-AF65-F5344CB8AC3E}">
        <p14:creationId xmlns:p14="http://schemas.microsoft.com/office/powerpoint/2010/main" val="21670675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 - sähköpula</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117" y="1341040"/>
            <a:ext cx="10658475" cy="4464448"/>
          </a:xfrm>
        </p:spPr>
        <p:txBody>
          <a:bodyPr/>
          <a:lstStyle/>
          <a:p>
            <a:r>
              <a:rPr lang="fi-FI" sz="2400" dirty="0">
                <a:ea typeface="Work Sans" panose="00000500000000000000" pitchFamily="2" charset="0"/>
                <a:cs typeface="Work Sans" panose="00000500000000000000" pitchFamily="2" charset="0"/>
              </a:rPr>
              <a:t>Mitä vaikutuksia toimintaan jos sähköt katkeavat (1h, 2h, 3h…vrk, viikko…)?</a:t>
            </a:r>
            <a:br>
              <a:rPr lang="fi-FI" sz="2400" dirty="0">
                <a:ea typeface="Work Sans" panose="00000500000000000000" pitchFamily="2" charset="0"/>
                <a:cs typeface="Work Sans" panose="00000500000000000000" pitchFamily="2" charset="0"/>
              </a:rPr>
            </a:br>
            <a:endParaRPr lang="fi-FI" sz="2400" dirty="0">
              <a:ea typeface="Work Sans" panose="00000500000000000000" pitchFamily="2" charset="0"/>
              <a:cs typeface="Work Sans" panose="00000500000000000000" pitchFamily="2" charset="0"/>
            </a:endParaRPr>
          </a:p>
          <a:p>
            <a:pPr lvl="1"/>
            <a:r>
              <a:rPr lang="fi-FI" sz="2400" dirty="0">
                <a:effectLst/>
                <a:ea typeface="Work Sans" panose="00000500000000000000" pitchFamily="2" charset="0"/>
                <a:cs typeface="Work Sans" panose="00000500000000000000" pitchFamily="2" charset="0"/>
              </a:rPr>
              <a:t>Palvelut ja palvelupisteet</a:t>
            </a:r>
            <a:endParaRPr lang="fi-FI" sz="2400" dirty="0">
              <a:ea typeface="Work Sans" panose="00000500000000000000" pitchFamily="2" charset="0"/>
              <a:cs typeface="Work Sans" panose="00000500000000000000" pitchFamily="2" charset="0"/>
            </a:endParaRPr>
          </a:p>
          <a:p>
            <a:pPr lvl="1"/>
            <a:r>
              <a:rPr lang="fi-FI" sz="2400" dirty="0">
                <a:effectLst/>
                <a:ea typeface="Work Sans" panose="00000500000000000000" pitchFamily="2" charset="0"/>
                <a:cs typeface="Angsana New" panose="02020603050405020304" pitchFamily="18" charset="-34"/>
              </a:rPr>
              <a:t>Terveydenhuolto, vanhusten hoito- ja hoiva – ml. </a:t>
            </a:r>
            <a:r>
              <a:rPr lang="fi-FI" sz="2400" dirty="0">
                <a:ea typeface="Work Sans" panose="00000500000000000000" pitchFamily="2" charset="0"/>
                <a:cs typeface="Angsana New" panose="02020603050405020304" pitchFamily="18" charset="-34"/>
              </a:rPr>
              <a:t>y</a:t>
            </a:r>
            <a:r>
              <a:rPr lang="fi-FI" sz="2400" dirty="0">
                <a:effectLst/>
                <a:ea typeface="Work Sans" panose="00000500000000000000" pitchFamily="2" charset="0"/>
                <a:cs typeface="Angsana New" panose="02020603050405020304" pitchFamily="18" charset="-34"/>
              </a:rPr>
              <a:t>ksityiset palveluntuottajat</a:t>
            </a:r>
          </a:p>
          <a:p>
            <a:pPr lvl="1"/>
            <a:r>
              <a:rPr lang="fi-FI" sz="2400" dirty="0">
                <a:ea typeface="Work Sans" panose="00000500000000000000" pitchFamily="2" charset="0"/>
                <a:cs typeface="Angsana New" panose="02020603050405020304" pitchFamily="18" charset="-34"/>
              </a:rPr>
              <a:t>Koulujen ja varhaiskasvatuksen toiminta – koulupäivän ajoittaminen</a:t>
            </a:r>
          </a:p>
          <a:p>
            <a:pPr lvl="1">
              <a:spcAft>
                <a:spcPts val="1500"/>
              </a:spcAft>
            </a:pPr>
            <a:r>
              <a:rPr lang="fi-FI" sz="2400" dirty="0">
                <a:ea typeface="Work Sans" panose="00000500000000000000" pitchFamily="2" charset="0"/>
                <a:cs typeface="Angsana New" panose="02020603050405020304" pitchFamily="18" charset="-34"/>
              </a:rPr>
              <a:t>Kriittinen infrastruktuuri (ml. ICT) ja sen toiminta</a:t>
            </a:r>
          </a:p>
          <a:p>
            <a:pPr lvl="1">
              <a:spcAft>
                <a:spcPts val="1500"/>
              </a:spcAft>
            </a:pPr>
            <a:r>
              <a:rPr lang="fi-FI" sz="2400" dirty="0">
                <a:ea typeface="Work Sans" panose="00000500000000000000" pitchFamily="2" charset="0"/>
                <a:cs typeface="Angsana New" panose="02020603050405020304" pitchFamily="18" charset="-34"/>
              </a:rPr>
              <a:t>Rakennukset, kulunvalvonta, ilmanvaihto ja lämmitys</a:t>
            </a:r>
          </a:p>
          <a:p>
            <a:pPr lvl="1"/>
            <a:endParaRPr lang="fi-FI" sz="2400" dirty="0">
              <a:effectLst/>
              <a:ea typeface="Work Sans" panose="00000500000000000000" pitchFamily="2" charset="0"/>
              <a:cs typeface="Work Sans" panose="00000500000000000000" pitchFamily="2" charset="0"/>
            </a:endParaRPr>
          </a:p>
          <a:p>
            <a:pPr lvl="1"/>
            <a:endParaRPr lang="fi-FI" sz="2200" dirty="0">
              <a:effectLst/>
              <a:ea typeface="Work Sans" panose="00000500000000000000" pitchFamily="2" charset="0"/>
              <a:cs typeface="Work Sans" panose="00000500000000000000" pitchFamily="2" charset="0"/>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fld id="{0861148C-697E-4B67-BDAA-872F34DF1106}" type="slidenum">
              <a:rPr lang="fi-FI" noProof="0" smtClean="0"/>
              <a:t>7</a:t>
            </a:fld>
            <a:endParaRPr lang="fi-FI" noProof="0" dirty="0"/>
          </a:p>
        </p:txBody>
      </p:sp>
    </p:spTree>
    <p:extLst>
      <p:ext uri="{BB962C8B-B14F-4D97-AF65-F5344CB8AC3E}">
        <p14:creationId xmlns:p14="http://schemas.microsoft.com/office/powerpoint/2010/main" val="8239574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 - sähköpula</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117" y="1341040"/>
            <a:ext cx="10658475" cy="4464448"/>
          </a:xfrm>
        </p:spPr>
        <p:txBody>
          <a:bodyPr/>
          <a:lstStyle/>
          <a:p>
            <a:r>
              <a:rPr lang="fi-FI" sz="2400" dirty="0">
                <a:ea typeface="Work Sans" panose="00000500000000000000" pitchFamily="2" charset="0"/>
                <a:cs typeface="Work Sans" panose="00000500000000000000" pitchFamily="2" charset="0"/>
              </a:rPr>
              <a:t>Kunnan tulisi selvittää paikalliselta jakeluverkkoyhtiöltä, millä tavoin sähköjen katkaiseminen sähköpulatilanteessa toteutettaisiin (riippuvainen jakeluinfrastruktuurista)</a:t>
            </a:r>
          </a:p>
          <a:p>
            <a:endParaRPr lang="fi-FI" sz="2400" u="sng" dirty="0">
              <a:effectLst/>
              <a:ea typeface="Work Sans" panose="00000500000000000000" pitchFamily="2" charset="0"/>
              <a:cs typeface="Work Sans" panose="00000500000000000000" pitchFamily="2" charset="0"/>
            </a:endParaRPr>
          </a:p>
          <a:p>
            <a:r>
              <a:rPr lang="fi-FI" sz="2400" dirty="0">
                <a:ea typeface="Work Sans" panose="00000500000000000000" pitchFamily="2" charset="0"/>
                <a:cs typeface="Work Sans" panose="00000500000000000000" pitchFamily="2" charset="0"/>
              </a:rPr>
              <a:t>Alueellinen koordinaatioryhmä (sähkönyrkki)</a:t>
            </a:r>
          </a:p>
          <a:p>
            <a:pPr lvl="1"/>
            <a:r>
              <a:rPr lang="fi-FI" sz="2200" dirty="0">
                <a:effectLst/>
                <a:ea typeface="Work Sans" panose="00000500000000000000" pitchFamily="2" charset="0"/>
                <a:cs typeface="Work Sans" panose="00000500000000000000" pitchFamily="2" charset="0"/>
              </a:rPr>
              <a:t>Paikalliset jakeluverkkoyhtiöt</a:t>
            </a:r>
          </a:p>
          <a:p>
            <a:pPr lvl="1"/>
            <a:r>
              <a:rPr lang="fi-FI" sz="2200" dirty="0">
                <a:ea typeface="Work Sans" panose="00000500000000000000" pitchFamily="2" charset="0"/>
                <a:cs typeface="Work Sans" panose="00000500000000000000" pitchFamily="2" charset="0"/>
              </a:rPr>
              <a:t>Kunnat</a:t>
            </a:r>
          </a:p>
          <a:p>
            <a:pPr lvl="1"/>
            <a:r>
              <a:rPr lang="fi-FI" sz="2200" dirty="0">
                <a:effectLst/>
                <a:ea typeface="Work Sans" panose="00000500000000000000" pitchFamily="2" charset="0"/>
                <a:cs typeface="Work Sans" panose="00000500000000000000" pitchFamily="2" charset="0"/>
              </a:rPr>
              <a:t>Hyvinvointialueet</a:t>
            </a:r>
          </a:p>
          <a:p>
            <a:pPr lvl="1"/>
            <a:r>
              <a:rPr lang="fi-FI" sz="2200" dirty="0">
                <a:ea typeface="Work Sans" panose="00000500000000000000" pitchFamily="2" charset="0"/>
                <a:cs typeface="Work Sans" panose="00000500000000000000" pitchFamily="2" charset="0"/>
              </a:rPr>
              <a:t>Pelastuslaitos</a:t>
            </a:r>
          </a:p>
          <a:p>
            <a:pPr lvl="1"/>
            <a:r>
              <a:rPr lang="fi-FI" sz="2200" dirty="0">
                <a:effectLst/>
                <a:ea typeface="Work Sans" panose="00000500000000000000" pitchFamily="2" charset="0"/>
                <a:cs typeface="Work Sans" panose="00000500000000000000" pitchFamily="2" charset="0"/>
              </a:rPr>
              <a:t>Muut toimijat</a:t>
            </a:r>
          </a:p>
          <a:p>
            <a:r>
              <a:rPr lang="fi-FI" sz="2400" dirty="0">
                <a:ea typeface="Work Sans" panose="00000500000000000000" pitchFamily="2" charset="0"/>
                <a:cs typeface="Work Sans" panose="00000500000000000000" pitchFamily="2" charset="0"/>
              </a:rPr>
              <a:t>Ryhmässä ennakoitaisiin sähkökatkoja ja vaihdettaisiin tietoa</a:t>
            </a:r>
          </a:p>
          <a:p>
            <a:pPr marL="0" indent="0">
              <a:buNone/>
            </a:pPr>
            <a:endParaRPr lang="fi-FI" sz="2400" dirty="0">
              <a:effectLst/>
              <a:ea typeface="Work Sans" panose="00000500000000000000" pitchFamily="2" charset="0"/>
              <a:cs typeface="Work Sans" panose="00000500000000000000" pitchFamily="2" charset="0"/>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10910439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BB1911-DAD3-1391-55EC-A31D1DBC4A01}"/>
              </a:ext>
            </a:extLst>
          </p:cNvPr>
          <p:cNvSpPr>
            <a:spLocks noGrp="1"/>
          </p:cNvSpPr>
          <p:nvPr>
            <p:ph type="title"/>
          </p:nvPr>
        </p:nvSpPr>
        <p:spPr>
          <a:xfrm>
            <a:off x="766763" y="404935"/>
            <a:ext cx="10658475" cy="1584149"/>
          </a:xfrm>
        </p:spPr>
        <p:txBody>
          <a:bodyPr/>
          <a:lstStyle/>
          <a:p>
            <a:r>
              <a:rPr lang="fi-FI" dirty="0"/>
              <a:t>Kuntien varautuminen</a:t>
            </a:r>
          </a:p>
        </p:txBody>
      </p:sp>
      <p:sp>
        <p:nvSpPr>
          <p:cNvPr id="3" name="Sisällön paikkamerkki 2">
            <a:extLst>
              <a:ext uri="{FF2B5EF4-FFF2-40B4-BE49-F238E27FC236}">
                <a16:creationId xmlns:a16="http://schemas.microsoft.com/office/drawing/2014/main" id="{66EEB085-EB8F-F8C4-F0A9-154E783FEBBD}"/>
              </a:ext>
            </a:extLst>
          </p:cNvPr>
          <p:cNvSpPr>
            <a:spLocks noGrp="1"/>
          </p:cNvSpPr>
          <p:nvPr>
            <p:ph idx="1"/>
          </p:nvPr>
        </p:nvSpPr>
        <p:spPr>
          <a:xfrm>
            <a:off x="766117" y="1341040"/>
            <a:ext cx="10658475" cy="4464448"/>
          </a:xfrm>
        </p:spPr>
        <p:txBody>
          <a:bodyPr/>
          <a:lstStyle/>
          <a:p>
            <a:r>
              <a:rPr lang="fi-FI" sz="2400" dirty="0">
                <a:ea typeface="Work Sans" panose="00000500000000000000" pitchFamily="2" charset="0"/>
                <a:cs typeface="Work Sans" panose="00000500000000000000" pitchFamily="2" charset="0"/>
              </a:rPr>
              <a:t>Kriittisen infrastruktuurin läheisyydestä on havaintoja tiedustelusta ja/tai muusta epämääräisestä toiminnasta</a:t>
            </a:r>
          </a:p>
          <a:p>
            <a:r>
              <a:rPr lang="fi-FI" sz="2400" dirty="0">
                <a:ea typeface="Work Sans" panose="00000500000000000000" pitchFamily="2" charset="0"/>
                <a:cs typeface="Work Sans" panose="00000500000000000000" pitchFamily="2" charset="0"/>
              </a:rPr>
              <a:t>Mikäli sähkökatkoksia tulee sähköpulan vuoksi, on oletettavissa että kyseistä hetkeä saatettaisiin pyrkiä hyödyntämään myös kyberhyökkäykseen tai muuhun kriittiseen infraan kohdistuvaan sabotaasiin samanaikaisesti</a:t>
            </a:r>
          </a:p>
          <a:p>
            <a:r>
              <a:rPr lang="fi-FI" sz="2400" dirty="0">
                <a:ea typeface="Work Sans" panose="00000500000000000000" pitchFamily="2" charset="0"/>
                <a:cs typeface="Work Sans" panose="00000500000000000000" pitchFamily="2" charset="0"/>
              </a:rPr>
              <a:t>Kuntien ja kuntaomisteisten yhtiöiden tulee osaltaan huolehtia kriittisen infrastruktuurin suojaamisesta niin kyberhyökkäyksiltä kuin myös fyysisesti</a:t>
            </a:r>
          </a:p>
          <a:p>
            <a:r>
              <a:rPr lang="fi-FI" sz="2400" dirty="0">
                <a:ea typeface="Work Sans" panose="00000500000000000000" pitchFamily="2" charset="0"/>
                <a:cs typeface="Work Sans" panose="00000500000000000000" pitchFamily="2" charset="0"/>
              </a:rPr>
              <a:t>Kaikki havainnot epämääräisestä toiminnasta kriittisen infrastruktuurin läheisyydessä tulee rekisteröidä (</a:t>
            </a:r>
            <a:r>
              <a:rPr lang="fi-FI" sz="2400" dirty="0" err="1">
                <a:ea typeface="Work Sans" panose="00000500000000000000" pitchFamily="2" charset="0"/>
                <a:cs typeface="Work Sans" panose="00000500000000000000" pitchFamily="2" charset="0"/>
              </a:rPr>
              <a:t>dronet</a:t>
            </a:r>
            <a:r>
              <a:rPr lang="fi-FI" sz="2400" dirty="0">
                <a:ea typeface="Work Sans" panose="00000500000000000000" pitchFamily="2" charset="0"/>
                <a:cs typeface="Work Sans" panose="00000500000000000000" pitchFamily="2" charset="0"/>
              </a:rPr>
              <a:t>, Venäjän rekistereissä olevat ajoneuvot, muu liikehdintä)</a:t>
            </a:r>
          </a:p>
          <a:p>
            <a:pPr marL="0" indent="0">
              <a:buNone/>
            </a:pPr>
            <a:endParaRPr lang="fi-FI" sz="2400" dirty="0">
              <a:effectLst/>
              <a:ea typeface="Work Sans" panose="00000500000000000000" pitchFamily="2" charset="0"/>
              <a:cs typeface="Work Sans" panose="00000500000000000000" pitchFamily="2" charset="0"/>
            </a:endParaRPr>
          </a:p>
        </p:txBody>
      </p:sp>
      <p:sp>
        <p:nvSpPr>
          <p:cNvPr id="4" name="Dian numeron paikkamerkki 3">
            <a:extLst>
              <a:ext uri="{FF2B5EF4-FFF2-40B4-BE49-F238E27FC236}">
                <a16:creationId xmlns:a16="http://schemas.microsoft.com/office/drawing/2014/main" id="{1B8F7720-C40D-8CE4-8799-DEEE6FDD31B3}"/>
              </a:ext>
            </a:extLst>
          </p:cNvPr>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8643403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Pitkä diapohja</Template>
  <TotalTime>14398</TotalTime>
  <Words>452</Words>
  <Application>Microsoft Office PowerPoint</Application>
  <PresentationFormat>Laajakuva</PresentationFormat>
  <Paragraphs>72</Paragraphs>
  <Slides>11</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Work Sans ExtraBold</vt:lpstr>
      <vt:lpstr>Arial</vt:lpstr>
      <vt:lpstr>Work Sans</vt:lpstr>
      <vt:lpstr>Work Sans SemiBold</vt:lpstr>
      <vt:lpstr>Kuntaliitto FI</vt:lpstr>
      <vt:lpstr>TKK-verkoston tietoisku - Energiapula ja kuntien varautuminen</vt:lpstr>
      <vt:lpstr>Euroopan energiakriisi</vt:lpstr>
      <vt:lpstr>Kuntien varautuminen</vt:lpstr>
      <vt:lpstr>Sähkön hinta</vt:lpstr>
      <vt:lpstr>Kuntien varautuminen</vt:lpstr>
      <vt:lpstr>Kuntien varautuminen – sähkönsäästö </vt:lpstr>
      <vt:lpstr>Kuntien varautuminen - sähköpula</vt:lpstr>
      <vt:lpstr>Kuntien varautuminen - sähköpula</vt:lpstr>
      <vt:lpstr>Kuntien varautuminen</vt:lpstr>
      <vt:lpstr>Kuntien varautuminen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Varautumisen syksy 2022</dc:title>
  <dc:creator>Korhonen Ari</dc:creator>
  <cp:lastModifiedBy>Anu Sepponen</cp:lastModifiedBy>
  <cp:revision>10</cp:revision>
  <dcterms:created xsi:type="dcterms:W3CDTF">2022-08-05T12:20:35Z</dcterms:created>
  <dcterms:modified xsi:type="dcterms:W3CDTF">2022-10-05T13:52:12Z</dcterms:modified>
</cp:coreProperties>
</file>